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4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99" r:id="rId10"/>
    <p:sldId id="689" r:id="rId11"/>
    <p:sldId id="694" r:id="rId12"/>
    <p:sldId id="691" r:id="rId13"/>
    <p:sldId id="692" r:id="rId14"/>
    <p:sldId id="644" r:id="rId15"/>
    <p:sldId id="698" r:id="rId16"/>
    <p:sldId id="699" r:id="rId17"/>
    <p:sldId id="700" r:id="rId18"/>
    <p:sldId id="702" r:id="rId19"/>
    <p:sldId id="271" r:id="rId20"/>
    <p:sldId id="690" r:id="rId21"/>
    <p:sldId id="696" r:id="rId22"/>
    <p:sldId id="695" r:id="rId23"/>
    <p:sldId id="697" r:id="rId24"/>
    <p:sldId id="605" r:id="rId25"/>
    <p:sldId id="611" r:id="rId26"/>
    <p:sldId id="693" r:id="rId27"/>
    <p:sldId id="704" r:id="rId28"/>
    <p:sldId id="703" r:id="rId29"/>
    <p:sldId id="645" r:id="rId30"/>
    <p:sldId id="705" r:id="rId31"/>
    <p:sldId id="710" r:id="rId32"/>
    <p:sldId id="711" r:id="rId33"/>
    <p:sldId id="706" r:id="rId34"/>
    <p:sldId id="709" r:id="rId35"/>
    <p:sldId id="712" r:id="rId36"/>
    <p:sldId id="708" r:id="rId37"/>
    <p:sldId id="707" r:id="rId38"/>
    <p:sldId id="713" r:id="rId39"/>
    <p:sldId id="714" r:id="rId40"/>
    <p:sldId id="715" r:id="rId41"/>
    <p:sldId id="716" r:id="rId42"/>
    <p:sldId id="280" r:id="rId43"/>
  </p:sldIdLst>
  <p:sldSz cx="18288000" cy="10287000"/>
  <p:notesSz cx="10287000" cy="18288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Inter" panose="02000503000000020004" pitchFamily="2" charset="0"/>
      <p:regular r:id="rId53"/>
      <p:bold r:id="rId54"/>
    </p:embeddedFont>
    <p:embeddedFont>
      <p:font typeface="Montserrat SemiBold" panose="020F050202020403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2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52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256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744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77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9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55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09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2904099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2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сравнения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eq__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__ne__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lt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gt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</a:p>
        </p:txBody>
      </p:sp>
    </p:spTree>
    <p:extLst>
      <p:ext uri="{BB962C8B-B14F-4D97-AF65-F5344CB8AC3E}">
        <p14:creationId xmlns:p14="http://schemas.microsoft.com/office/powerpoint/2010/main" val="411473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__ne__, __</a:t>
            </a:r>
            <a:r>
              <a:rPr lang="en-US" dirty="0" err="1"/>
              <a:t>lt</a:t>
            </a:r>
            <a:r>
              <a:rPr lang="en-US" dirty="0"/>
              <a:t>__, __</a:t>
            </a:r>
            <a:r>
              <a:rPr lang="en-US" dirty="0" err="1"/>
              <a:t>gt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</a:t>
            </a:r>
            <a:r>
              <a:rPr lang="en-US" sz="2400" dirty="0"/>
              <a:t>__eq__, __ne__, __</a:t>
            </a:r>
            <a:r>
              <a:rPr lang="en-US" sz="2400" dirty="0" err="1"/>
              <a:t>lt</a:t>
            </a:r>
            <a:r>
              <a:rPr lang="en-US" sz="2400" dirty="0"/>
              <a:t>__, __</a:t>
            </a:r>
            <a:r>
              <a:rPr lang="en-US" sz="2400" dirty="0" err="1"/>
              <a:t>gt</a:t>
            </a:r>
            <a:r>
              <a:rPr lang="en-US" sz="2400" dirty="0"/>
              <a:t>__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Позволяют переопределить операции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сравнения с объектам класса: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__</a:t>
            </a:r>
            <a:r>
              <a:rPr lang="en-US" sz="2400" dirty="0"/>
              <a:t>eq__</a:t>
            </a:r>
            <a:r>
              <a:rPr lang="ru-RU" sz="2400" dirty="0"/>
              <a:t> - равенство</a:t>
            </a:r>
            <a:r>
              <a:rPr lang="en-US" sz="2400" dirty="0"/>
              <a:t>,</a:t>
            </a:r>
            <a:r>
              <a:rPr lang="ru-RU" sz="2400" dirty="0"/>
              <a:t> оператор «==»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__ne__</a:t>
            </a:r>
            <a:r>
              <a:rPr lang="ru-RU" sz="2400" dirty="0"/>
              <a:t> - не равенство</a:t>
            </a:r>
            <a:r>
              <a:rPr lang="en-US" sz="2400" dirty="0"/>
              <a:t>, </a:t>
            </a:r>
            <a:r>
              <a:rPr lang="ru-RU" sz="2400" dirty="0"/>
              <a:t>оператор «!=»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lt</a:t>
            </a:r>
            <a:r>
              <a:rPr lang="en-US" sz="2400" dirty="0"/>
              <a:t>__</a:t>
            </a:r>
            <a:r>
              <a:rPr lang="ru-RU" sz="2400" dirty="0"/>
              <a:t> - меньше чем</a:t>
            </a:r>
            <a:r>
              <a:rPr lang="en-US" sz="2400" dirty="0"/>
              <a:t>,</a:t>
            </a:r>
            <a:r>
              <a:rPr lang="ru-RU" sz="2400" dirty="0"/>
              <a:t> оператор «</a:t>
            </a:r>
            <a:r>
              <a:rPr lang="en-US" sz="2400" dirty="0"/>
              <a:t>&lt;</a:t>
            </a:r>
            <a:r>
              <a:rPr lang="ru-RU" sz="2400" dirty="0"/>
              <a:t>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gt</a:t>
            </a:r>
            <a:r>
              <a:rPr lang="en-US" sz="2400" dirty="0"/>
              <a:t>__</a:t>
            </a:r>
            <a:r>
              <a:rPr lang="ru-RU" sz="2400" dirty="0"/>
              <a:t> - больше чем</a:t>
            </a:r>
            <a:r>
              <a:rPr lang="en-US" sz="2400" dirty="0"/>
              <a:t> ,</a:t>
            </a:r>
            <a:r>
              <a:rPr lang="ru-RU" sz="2400" dirty="0"/>
              <a:t> оператор «</a:t>
            </a:r>
            <a:r>
              <a:rPr lang="en-US" sz="2400" dirty="0"/>
              <a:t>&gt;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7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__ne__, __</a:t>
            </a:r>
            <a:r>
              <a:rPr lang="en-US" dirty="0" err="1"/>
              <a:t>lt</a:t>
            </a:r>
            <a:r>
              <a:rPr lang="en-US" dirty="0"/>
              <a:t>__, __</a:t>
            </a:r>
            <a:r>
              <a:rPr lang="en-US" dirty="0" err="1"/>
              <a:t>gt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68337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__eq__(self,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__ne__(self,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not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self.__eq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__(other)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0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comarision.py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9783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Выполните задания в файл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ах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comarision.py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vector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.py</a:t>
            </a: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42804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comparision.py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класс, который переопределяет все методы сравнения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eq__, __ne__,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__le__,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__)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сравнения объектов по нескольким критериям: сначала по имени, затем по возрасту</a:t>
            </a:r>
          </a:p>
        </p:txBody>
      </p:sp>
    </p:spTree>
    <p:extLst>
      <p:ext uri="{BB962C8B-B14F-4D97-AF65-F5344CB8AC3E}">
        <p14:creationId xmlns:p14="http://schemas.microsoft.com/office/powerpoint/2010/main" val="192114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vector.py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класс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Vector,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реализует методы математических операций и сравнения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46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eq__ 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hash__</a:t>
            </a:r>
          </a:p>
        </p:txBody>
      </p:sp>
    </p:spTree>
    <p:extLst>
      <p:ext uri="{BB962C8B-B14F-4D97-AF65-F5344CB8AC3E}">
        <p14:creationId xmlns:p14="http://schemas.microsoft.com/office/powerpoint/2010/main" val="325149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6671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/>
              <a:t>eq__ </a:t>
            </a:r>
            <a:r>
              <a:rPr lang="ru-RU" sz="2400" dirty="0"/>
              <a:t>и __</a:t>
            </a:r>
            <a:r>
              <a:rPr lang="en-US" sz="2400" dirty="0"/>
              <a:t>hash__ </a:t>
            </a:r>
            <a:r>
              <a:rPr lang="ru-RU" sz="2400" dirty="0"/>
              <a:t>играют ключевую роль в определении поведения объектов при сравнении на равенство и при использовании объектов в качестве ключей в хеш-таблицах (например, в словарях и множествах).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Они часто используются вместе, чтобы обеспечить корректное поведение при проверке равенства и обеспечении уникальности объектов в коллекциях, основанных на хешировании.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Метод __</a:t>
            </a:r>
            <a:r>
              <a:rPr lang="en-US" sz="2400" dirty="0">
                <a:latin typeface="+mn-lt"/>
              </a:rPr>
              <a:t>eq__ </a:t>
            </a:r>
            <a:r>
              <a:rPr lang="ru-RU" sz="2400" dirty="0">
                <a:latin typeface="+mn-lt"/>
              </a:rPr>
              <a:t>используется для перегрузки оператора равенства ==.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Он позволяет определить, когда два объекта считаются равными.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Метод __</a:t>
            </a:r>
            <a:r>
              <a:rPr lang="en-US" sz="2400" dirty="0">
                <a:latin typeface="+mn-lt"/>
              </a:rPr>
              <a:t>hash__ </a:t>
            </a:r>
            <a:r>
              <a:rPr lang="ru-RU" sz="2400" dirty="0">
                <a:latin typeface="+mn-lt"/>
              </a:rPr>
              <a:t>используется для получения </a:t>
            </a:r>
            <a:r>
              <a:rPr lang="ru-RU" sz="2400" dirty="0" err="1">
                <a:latin typeface="+mn-lt"/>
              </a:rPr>
              <a:t>хеш</a:t>
            </a:r>
            <a:r>
              <a:rPr lang="ru-RU" sz="2400" dirty="0">
                <a:latin typeface="+mn-lt"/>
              </a:rPr>
              <a:t>-значения объекта. Этот метод необходим для использования объекта в качестве ключа в словарях или для добавления объекта в множество. Если класс определяет __</a:t>
            </a:r>
            <a:r>
              <a:rPr lang="en-US" sz="2400" dirty="0">
                <a:latin typeface="+mn-lt"/>
              </a:rPr>
              <a:t>eq__, </a:t>
            </a:r>
            <a:r>
              <a:rPr lang="ru-RU" sz="2400" dirty="0">
                <a:latin typeface="+mn-lt"/>
              </a:rPr>
              <a:t>он также должен определить __</a:t>
            </a:r>
            <a:r>
              <a:rPr lang="en-US" sz="2400" dirty="0">
                <a:latin typeface="+mn-lt"/>
              </a:rPr>
              <a:t>hash__, </a:t>
            </a:r>
            <a:r>
              <a:rPr lang="ru-RU" sz="2400" dirty="0">
                <a:latin typeface="+mn-lt"/>
              </a:rPr>
              <a:t>чтобы объекты могли корректно работать в хеш-таблицах.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34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__eq__(self, other):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__hash__(self):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hash((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7515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93799"/>
            <a:ext cx="16743316" cy="6671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Важные моменты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Совместное использование __</a:t>
            </a:r>
            <a:r>
              <a:rPr lang="en-US" sz="2400" dirty="0"/>
              <a:t>eq__ </a:t>
            </a:r>
            <a:r>
              <a:rPr lang="ru-RU" sz="2400" dirty="0"/>
              <a:t>и __</a:t>
            </a:r>
            <a:r>
              <a:rPr lang="en-US" sz="2400" dirty="0"/>
              <a:t>hash__: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вы определяете __</a:t>
            </a:r>
            <a:r>
              <a:rPr lang="en-US" sz="2400" dirty="0"/>
              <a:t>eq__, </a:t>
            </a:r>
            <a:r>
              <a:rPr lang="ru-RU" sz="2400" dirty="0"/>
              <a:t>также рекомендуется определить __</a:t>
            </a:r>
            <a:r>
              <a:rPr lang="en-US" sz="2400" dirty="0"/>
              <a:t>hash__, </a:t>
            </a:r>
            <a:r>
              <a:rPr lang="ru-RU" sz="2400" dirty="0"/>
              <a:t>чтобы объект можно было использовать в хеш-таблицах.  </a:t>
            </a:r>
            <a:r>
              <a:rPr lang="ru-RU" sz="2400" dirty="0" err="1"/>
              <a:t>Хеш</a:t>
            </a:r>
            <a:r>
              <a:rPr lang="ru-RU" sz="2400" dirty="0"/>
              <a:t>-значение должно быть неизменным, пока объект участвует в хеш-таблицах.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Правило неизменяемости: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два объекта равны (</a:t>
            </a:r>
            <a:r>
              <a:rPr lang="en-US" sz="2400" dirty="0"/>
              <a:t>a == b), </a:t>
            </a:r>
            <a:r>
              <a:rPr lang="ru-RU" sz="2400" dirty="0"/>
              <a:t>они должны иметь одинаковые </a:t>
            </a:r>
            <a:r>
              <a:rPr lang="ru-RU" sz="2400" dirty="0" err="1"/>
              <a:t>хеш</a:t>
            </a:r>
            <a:r>
              <a:rPr lang="ru-RU" sz="2400" dirty="0"/>
              <a:t>-значения (</a:t>
            </a:r>
            <a:r>
              <a:rPr lang="en-US" sz="2400" dirty="0"/>
              <a:t>hash(a) == hash(b)).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Исключения: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объект изменяемый и его состояние влияет на сравнение, то использование такого объекта в качестве ключа в словаре или элемента множества может привести к непредсказуемым результатам.</a:t>
            </a:r>
          </a:p>
        </p:txBody>
      </p:sp>
    </p:spTree>
    <p:extLst>
      <p:ext uri="{BB962C8B-B14F-4D97-AF65-F5344CB8AC3E}">
        <p14:creationId xmlns:p14="http://schemas.microsoft.com/office/powerpoint/2010/main" val="401078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complex.py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complex.py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complex.py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ComplexNumber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представлять комплексные числа.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Перегрузите различные магические методы для выполнения арифметических операций, сравнения и для управления атрибутами воспользуйтесь методами установки атрибутов.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логирование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времени исполнения операций хеширования с помощью класс декоратора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07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BankAccount.py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BankAccount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представлять банковский счет. Класс должен включать следующие функции: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Инкапсуляция: Приватные атрибуты для номера счета и баланса.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Конструктор: Метод для инициализации объекта с номером счета и начальным балансом.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Геттеры и сеттеры: Методы для доступа и изменения баланса.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Магические методы: Методы для добавления и снятия денег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add__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sub__),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сравнения балансов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eq__,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__le__,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т.д.), строкового представления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str__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__),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вызова объекта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call__).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u="none" strike="noStrike" cap="none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  <a:endParaRPr lang="ru-RU" sz="6000" b="1" i="1" u="none" strike="noStrike" cap="none" dirty="0">
              <a:solidFill>
                <a:schemeClr val="lt1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проектирования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0324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29"/>
            <a:ext cx="17030700" cy="70480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 проектирования — это часто встречающееся решение определённой проблемы при проектировании архитектуры программ.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Паттерны часто путают с алгоритмами, ведь оба понятия описывают типовые решения каких-то известных проблем. Но если алгоритм — это чёткий набор действий, то паттерн — это высокоуровневое описание решения, реализация которого может отличаться в двух разных программах.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Если привести аналогии, то алгоритм — это кулинарный рецепт с чёткими шагами, а паттерн — инженерный чертёж, на котором нарисовано решение, но не конкретные шаги его реализации.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775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29"/>
            <a:ext cx="17030700" cy="54784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Паттерны проектирования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Patterns)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были впервые предложены в книге под названием "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Patterns: Elements of Reusable Object-Oriented Software",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опубликованной в 1994 году. Авторами книги являются: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Эрих Гамма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Erich Gamma)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Ричард </a:t>
            </a:r>
            <a:r>
              <a:rPr lang="ru-RU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Хелм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Richard Helm)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Ральф Джонсон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Ralph Johnson)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Джон </a:t>
            </a:r>
            <a:r>
              <a:rPr lang="ru-RU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Влисидес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Vlissides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Эти четыре автора часто называются "Банда Четырех"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Gang of Four,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GoF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2319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7971"/>
              </p:ext>
            </p:extLst>
          </p:nvPr>
        </p:nvGraphicFramePr>
        <p:xfrm>
          <a:off x="1257298" y="2321560"/>
          <a:ext cx="17030702" cy="796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6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Порождающие паттерны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Абстрактная фабрика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семейства связанных объектов, не привязываясь к конкретным классам.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Строитель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сложные объекты пошагово. Даёт возможность использовать один и тот же код для получения разных представлений.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Фабричный метод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общий интерфейс для создания объектов в суперклассе, позволяя подклассам изменять тип создаваемых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Прототип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копировать объекты, не вдаваясь в подробности их реализации.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Одиночка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Гарантирует, что у класса есть только один экземпляр, и предоставляет к нему глобальную точку доступа.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228172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Структурные паттерны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Адаптер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с несовместимыми интерфейсами работать вместе.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52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Мост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049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Компоновщик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сгруппировать объекты в древовидную структуру, а затем работать с ними так, как будто это единичный объект.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53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Декоратор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динамически добавлять объектам новую функциональность, оборачивая их в полезные «обёртки».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76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Фасад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Предоставляет простой интерфейс к сложной системе классов, библиотеке или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фреймворку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78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Легковес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вместить б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ó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льшее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58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Заместитель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8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11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51484"/>
              </p:ext>
            </p:extLst>
          </p:nvPr>
        </p:nvGraphicFramePr>
        <p:xfrm>
          <a:off x="1257300" y="3129507"/>
          <a:ext cx="17030702" cy="7163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6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981376">
                <a:tc rowSpan="10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Паттерны поведения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Цепочка обязанностей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Команда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Превращает запросы в объекты, позволяя передавать их как аргументы при вызове методов, ставить запросы в очередь, </a:t>
                      </a:r>
                      <a:r>
                        <a:rPr lang="ru-RU" sz="1800" dirty="0" err="1"/>
                        <a:t>логировать</a:t>
                      </a:r>
                      <a:r>
                        <a:rPr lang="ru-RU" sz="1800" dirty="0"/>
                        <a:t> их, а также поддерживать отмену операций.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Итератор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Даёт возможность последовательно обходить элементы составных объектов, не раскрывая их внутреннего представления.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Посредник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уменьшить связанность множества классов между собой, благодаря перемещению этих связей в один класс-посредник.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Снимок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делать снимки состояния объектов, не раскрывая подробностей их реализации. Затем снимки можно использовать, чтобы восстановить прошлое состояние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Наблюдатель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Создаёт механизм подписки, позволяющий одним объектам следить и реагировать на события, происходящие в других объектах.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02431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Состояние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менять поведение в зависимости от своего состояния. Извне создаётся впечатление, что изменился класс объекта.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35059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Стратегия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семейство схожих алгоритмов и помещает каждый из них в собственный класс, после чего алгоритмы можно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взаимозаменять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прямо во время исполнения программы.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56790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Шаблонный метод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24614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Посетитель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создавать новые операции, не меняя классы объектов, над которыми эти операции могут выполняться.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2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80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u="none" strike="noStrike" cap="none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  <a:endParaRPr lang="ru-RU" sz="6000" b="1" i="1" u="none" strike="noStrike" cap="none" dirty="0">
              <a:solidFill>
                <a:schemeClr val="lt1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реализуемые магическими методами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88342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Singleton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гарантирует, что у класса будет только один экземпляр, и предоставляет глобальную точку доступа к этому экземпляру.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_instances = {}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instance = super().__call__(*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instance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Singleton(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42</a:t>
            </a:r>
          </a:p>
        </p:txBody>
      </p:sp>
    </p:spTree>
    <p:extLst>
      <p:ext uri="{BB962C8B-B14F-4D97-AF65-F5344CB8AC3E}">
        <p14:creationId xmlns:p14="http://schemas.microsoft.com/office/powerpoint/2010/main" val="82943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Factory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объекты без указания конкретного класса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создаваемого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"circle":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Circle()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"square":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Square()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("Unknown shape type")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factory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 = factory("circle")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 = factory("square")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F5F42-E797-1D44-9734-4F56D86C03A0}"/>
              </a:ext>
            </a:extLst>
          </p:cNvPr>
          <p:cNvSpPr txBox="1"/>
          <p:nvPr/>
        </p:nvSpPr>
        <p:spPr>
          <a:xfrm>
            <a:off x="11377749" y="3177361"/>
            <a:ext cx="6910251" cy="7109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Circle"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Square(Shape):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Square"</a:t>
            </a:r>
          </a:p>
        </p:txBody>
      </p:sp>
    </p:spTree>
    <p:extLst>
      <p:ext uri="{BB962C8B-B14F-4D97-AF65-F5344CB8AC3E}">
        <p14:creationId xmlns:p14="http://schemas.microsoft.com/office/powerpoint/2010/main" val="428037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Proxy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суррогатный объект, который контролирует доступ к другому объекту.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Handling request."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proxy = Proxy(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6040F-136B-6340-93F1-BE1E13762F9A}"/>
              </a:ext>
            </a:extLst>
          </p:cNvPr>
          <p:cNvSpPr txBox="1"/>
          <p:nvPr/>
        </p:nvSpPr>
        <p:spPr>
          <a:xfrm>
            <a:off x="9254758" y="3362027"/>
            <a:ext cx="9033242" cy="692497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Proxy: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print("Proxy: Logging access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real_subject.request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9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Decorator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динамически добавлять поведение объектам.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"Component"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Decorator(Component):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component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f"Decorator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 = Component()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decorated_component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Decorator(component)</a:t>
            </a:r>
          </a:p>
        </p:txBody>
      </p:sp>
    </p:spTree>
    <p:extLst>
      <p:ext uri="{BB962C8B-B14F-4D97-AF65-F5344CB8AC3E}">
        <p14:creationId xmlns:p14="http://schemas.microsoft.com/office/powerpoint/2010/main" val="211964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Adapter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объектам с несовместимыми интерфейсами работать вместе.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"Old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"New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 = Adapter(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adapter.new_method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Old System adapted to New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B1B4-F835-0A4B-B76D-3E4FB93B8FC7}"/>
              </a:ext>
            </a:extLst>
          </p:cNvPr>
          <p:cNvSpPr txBox="1"/>
          <p:nvPr/>
        </p:nvSpPr>
        <p:spPr>
          <a:xfrm>
            <a:off x="9060725" y="5116354"/>
            <a:ext cx="9222396" cy="51706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Adapter(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self.old_system.old_method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adapted to {super().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8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Composite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сгруппировать объекты в древовидную структуру и работать с этими объектами как с единичными объектами.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Leaf(Component):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leaf1 = Leaf("Leaf1")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leaf2 = Leaf("Leaf2")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 = Composite()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(leaf1)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(leaf2)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Composite(Leaf1, Leaf2)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1A27-FEAB-5243-B5A3-74AB53EDFFF9}"/>
              </a:ext>
            </a:extLst>
          </p:cNvPr>
          <p:cNvSpPr txBox="1"/>
          <p:nvPr/>
        </p:nvSpPr>
        <p:spPr>
          <a:xfrm>
            <a:off x="9070412" y="4648603"/>
            <a:ext cx="9217588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Composite(Component):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add(self,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children.append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remove(self,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children.remove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results = 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child.operation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for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child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f"Composite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({', '.join(results)})"</a:t>
            </a:r>
          </a:p>
        </p:txBody>
      </p:sp>
    </p:spTree>
    <p:extLst>
      <p:ext uri="{BB962C8B-B14F-4D97-AF65-F5344CB8AC3E}">
        <p14:creationId xmlns:p14="http://schemas.microsoft.com/office/powerpoint/2010/main" val="1076685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5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add__, __sub__,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mul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truediv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сравнения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eq__, __ne__,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lt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gt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__le__,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eq__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hash__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indent="-457200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паттерны проектирования и попробовали их реализовать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</a:pP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5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421691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add__, __sub__,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mul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truediv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сравнения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eq__, __ne__,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, __le__,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ge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eq__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hash__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__add__</a:t>
            </a:r>
            <a:b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__sub__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mul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truediv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add__ __sub__ __</a:t>
            </a:r>
            <a:r>
              <a:rPr lang="en-US" dirty="0" err="1"/>
              <a:t>mul</a:t>
            </a:r>
            <a:r>
              <a:rPr lang="en-US" dirty="0"/>
              <a:t>__ __</a:t>
            </a:r>
            <a:r>
              <a:rPr lang="en-US" dirty="0" err="1"/>
              <a:t>truediv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__</a:t>
            </a:r>
            <a:r>
              <a:rPr lang="en-US" sz="2400" dirty="0"/>
              <a:t>add__, __sub__, __</a:t>
            </a:r>
            <a:r>
              <a:rPr lang="en-US" sz="2400" dirty="0" err="1"/>
              <a:t>mul</a:t>
            </a:r>
            <a:r>
              <a:rPr lang="en-US" sz="2400" dirty="0"/>
              <a:t>__, __</a:t>
            </a:r>
            <a:r>
              <a:rPr lang="en-US" sz="2400" dirty="0" err="1"/>
              <a:t>truediv</a:t>
            </a:r>
            <a:r>
              <a:rPr lang="en-US" sz="2400" dirty="0"/>
              <a:t>__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Позволяют переопределить операции с объектам класса: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__</a:t>
            </a:r>
            <a:r>
              <a:rPr lang="en-US" sz="2400" dirty="0"/>
              <a:t>add__</a:t>
            </a:r>
            <a:r>
              <a:rPr lang="ru-RU" sz="2400" dirty="0"/>
              <a:t> - сложение</a:t>
            </a:r>
            <a:r>
              <a:rPr lang="en-US" sz="2400" dirty="0"/>
              <a:t>, </a:t>
            </a:r>
            <a:r>
              <a:rPr lang="ru-RU" sz="2400" dirty="0"/>
              <a:t>оператор «+»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__sub__</a:t>
            </a:r>
            <a:r>
              <a:rPr lang="ru-RU" sz="2400" dirty="0"/>
              <a:t> - вычитание</a:t>
            </a:r>
            <a:r>
              <a:rPr lang="en-US" sz="2400" dirty="0"/>
              <a:t>, </a:t>
            </a:r>
            <a:r>
              <a:rPr lang="ru-RU" sz="2400" dirty="0"/>
              <a:t>оператор «-»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mul</a:t>
            </a:r>
            <a:r>
              <a:rPr lang="en-US" sz="2400" dirty="0"/>
              <a:t>__</a:t>
            </a:r>
            <a:r>
              <a:rPr lang="ru-RU" sz="2400" dirty="0"/>
              <a:t> - умножение</a:t>
            </a:r>
            <a:r>
              <a:rPr lang="en-US" sz="2400" dirty="0"/>
              <a:t>,</a:t>
            </a:r>
            <a:r>
              <a:rPr lang="ru-RU" sz="2400" dirty="0"/>
              <a:t> оператор «*»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truediv</a:t>
            </a:r>
            <a:r>
              <a:rPr lang="en-US" sz="2400" dirty="0"/>
              <a:t>__</a:t>
            </a:r>
            <a:r>
              <a:rPr lang="ru-RU" sz="2400" dirty="0"/>
              <a:t> - истинное деление</a:t>
            </a:r>
            <a:r>
              <a:rPr lang="en-US" sz="2400" dirty="0"/>
              <a:t> (</a:t>
            </a:r>
            <a:r>
              <a:rPr lang="ru-RU" sz="2400" dirty="0"/>
              <a:t>не целочисленное</a:t>
            </a:r>
            <a:r>
              <a:rPr lang="en-US" sz="2400" dirty="0"/>
              <a:t>)</a:t>
            </a:r>
            <a:r>
              <a:rPr lang="ru-RU" sz="2400" dirty="0"/>
              <a:t>, оператор «/»</a:t>
            </a:r>
            <a:endParaRPr lang="en-US" sz="2400" dirty="0"/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add__ __sub__ __</a:t>
            </a:r>
            <a:r>
              <a:rPr lang="en-US" dirty="0" err="1"/>
              <a:t>mul</a:t>
            </a:r>
            <a:r>
              <a:rPr lang="en-US" dirty="0"/>
              <a:t>__ __</a:t>
            </a:r>
            <a:r>
              <a:rPr lang="en-US" dirty="0" err="1"/>
              <a:t>truediv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806861"/>
            <a:ext cx="1674331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__add__(self, other):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__sub__(self, other):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scalar):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scalar,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scalar)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truediv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scalar):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scalar,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scalar)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f"Vector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</p:txBody>
      </p:sp>
    </p:spTree>
    <p:extLst>
      <p:ext uri="{BB962C8B-B14F-4D97-AF65-F5344CB8AC3E}">
        <p14:creationId xmlns:p14="http://schemas.microsoft.com/office/powerpoint/2010/main" val="254032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</TotalTime>
  <Words>3004</Words>
  <Application>Microsoft Macintosh PowerPoint</Application>
  <PresentationFormat>Custom</PresentationFormat>
  <Paragraphs>456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Roboto</vt:lpstr>
      <vt:lpstr>Courier New</vt:lpstr>
      <vt:lpstr>Montserrat SemiBold</vt:lpstr>
      <vt:lpstr>Apple Chancery</vt:lpstr>
      <vt:lpstr>JetBrains Mono</vt:lpstr>
      <vt:lpstr>Inter</vt:lpstr>
      <vt:lpstr>Corbel</vt:lpstr>
      <vt:lpstr>Calibri</vt:lpstr>
      <vt:lpstr>Office Theme</vt:lpstr>
      <vt:lpstr>Custom Design</vt:lpstr>
      <vt:lpstr>Python Магические методы классов часть 2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Методы  __add__ __sub__ __mul__ __truediv__ </vt:lpstr>
      <vt:lpstr>Методы  __add__ __sub__ __mul__ __truediv__ </vt:lpstr>
      <vt:lpstr>PowerPoint Presentation</vt:lpstr>
      <vt:lpstr>Методы сравнения  __eq__, __ne__, __lt__, __gt__ </vt:lpstr>
      <vt:lpstr>Методы сравнения  __eq__, __ne__, __lt__, __gt__ 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PowerPoint Presentation</vt:lpstr>
      <vt:lpstr>Методы сравнения  __eq__, __hash__ </vt:lpstr>
      <vt:lpstr>Методы сравнения  __eq__, __hash__ </vt:lpstr>
      <vt:lpstr>Методы сравнения  __eq__, __hash__ 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Паттерны проектирования </vt:lpstr>
      <vt:lpstr>Паттерны проектирования </vt:lpstr>
      <vt:lpstr>Паттерны</vt:lpstr>
      <vt:lpstr>Паттерны</vt:lpstr>
      <vt:lpstr>PowerPoint Presentation</vt:lpstr>
      <vt:lpstr>Singleton</vt:lpstr>
      <vt:lpstr>Factory</vt:lpstr>
      <vt:lpstr>Proxy</vt:lpstr>
      <vt:lpstr>Decorator</vt:lpstr>
      <vt:lpstr>Adapter</vt:lpstr>
      <vt:lpstr>Composite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74</cp:revision>
  <dcterms:created xsi:type="dcterms:W3CDTF">2022-11-15T10:50:05Z</dcterms:created>
  <dcterms:modified xsi:type="dcterms:W3CDTF">2024-12-02T17:27:50Z</dcterms:modified>
</cp:coreProperties>
</file>